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8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A12F5-AA4D-4A05-AC1E-4F53907760D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1C0A3-E6D4-49AC-A11B-B5FA58AC0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7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A8C6-FD3E-4188-9970-CD39C8BE208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FED2-7864-4039-A7F7-2405C9276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2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A8C6-FD3E-4188-9970-CD39C8BE208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FED2-7864-4039-A7F7-2405C9276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6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A8C6-FD3E-4188-9970-CD39C8BE208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FED2-7864-4039-A7F7-2405C9276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7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A8C6-FD3E-4188-9970-CD39C8BE208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FED2-7864-4039-A7F7-2405C9276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5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A8C6-FD3E-4188-9970-CD39C8BE208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FED2-7864-4039-A7F7-2405C9276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3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A8C6-FD3E-4188-9970-CD39C8BE208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FED2-7864-4039-A7F7-2405C9276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7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A8C6-FD3E-4188-9970-CD39C8BE208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FED2-7864-4039-A7F7-2405C9276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6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A8C6-FD3E-4188-9970-CD39C8BE208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FED2-7864-4039-A7F7-2405C9276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3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A8C6-FD3E-4188-9970-CD39C8BE208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FED2-7864-4039-A7F7-2405C9276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8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A8C6-FD3E-4188-9970-CD39C8BE208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FED2-7864-4039-A7F7-2405C9276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5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A8C6-FD3E-4188-9970-CD39C8BE208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FED2-7864-4039-A7F7-2405C9276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1-Slides\slide-back\back 2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3A8C6-FD3E-4188-9970-CD39C8BE208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6FED2-7864-4039-A7F7-2405C9276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4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FF00"/>
        </a:buClr>
        <a:buFont typeface="Courier New" pitchFamily="49" charset="0"/>
        <a:buChar char="o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FF00"/>
        </a:buClr>
        <a:buFont typeface="Courier New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FF00"/>
        </a:buClr>
        <a:buFont typeface="Courier New" pitchFamily="49" charset="0"/>
        <a:buChar char="o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FF00"/>
        </a:buClr>
        <a:buFont typeface="Courier New" pitchFamily="49" charset="0"/>
        <a:buChar char="o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FF00"/>
        </a:buClr>
        <a:buFont typeface="Courier New" pitchFamily="49" charset="0"/>
        <a:buChar char="o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 </a:t>
            </a:r>
            <a:r>
              <a:rPr lang="en-US" dirty="0" err="1" smtClean="0"/>
              <a:t>Narasanagi</a:t>
            </a:r>
            <a:r>
              <a:rPr lang="en-US" dirty="0" smtClean="0"/>
              <a:t> Oration – 2012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Hubli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8" t="15027" r="28000" b="42487"/>
          <a:stretch/>
        </p:blipFill>
        <p:spPr bwMode="auto">
          <a:xfrm>
            <a:off x="2819400" y="1981200"/>
            <a:ext cx="3993974" cy="386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4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 </a:t>
            </a:r>
            <a:r>
              <a:rPr lang="en-US" dirty="0" err="1" smtClean="0"/>
              <a:t>Narasanagi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Native of </a:t>
            </a:r>
            <a:r>
              <a:rPr lang="en-US" dirty="0" err="1" smtClean="0"/>
              <a:t>Bijapur</a:t>
            </a:r>
            <a:r>
              <a:rPr lang="en-US" dirty="0" smtClean="0"/>
              <a:t> Dt.</a:t>
            </a:r>
          </a:p>
          <a:p>
            <a:r>
              <a:rPr lang="en-US" dirty="0" smtClean="0"/>
              <a:t>PG from Mumbai – 1962</a:t>
            </a:r>
          </a:p>
          <a:p>
            <a:r>
              <a:rPr lang="en-US" dirty="0" smtClean="0"/>
              <a:t>Settled in Gulbarga</a:t>
            </a:r>
          </a:p>
          <a:p>
            <a:r>
              <a:rPr lang="en-US" dirty="0" smtClean="0"/>
              <a:t>Rose to be HOD of Surgery</a:t>
            </a:r>
          </a:p>
          <a:p>
            <a:r>
              <a:rPr lang="en-US" dirty="0" smtClean="0"/>
              <a:t>Director of BLDEA’s Medical College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5" t="29404" r="53636" b="27415"/>
          <a:stretch/>
        </p:blipFill>
        <p:spPr bwMode="auto">
          <a:xfrm>
            <a:off x="5562600" y="1752600"/>
            <a:ext cx="322145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7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 </a:t>
            </a:r>
            <a:r>
              <a:rPr lang="en-US" dirty="0" err="1" smtClean="0"/>
              <a:t>Narasanagi</a:t>
            </a:r>
            <a:r>
              <a:rPr lang="en-US" dirty="0" smtClean="0"/>
              <a:t> - Huge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Founder fellow of ASI</a:t>
            </a:r>
          </a:p>
          <a:p>
            <a:r>
              <a:rPr lang="en-US" dirty="0" smtClean="0"/>
              <a:t>First from Karnataka to be President of ASI – 1993</a:t>
            </a:r>
          </a:p>
          <a:p>
            <a:r>
              <a:rPr lang="en-US" dirty="0" smtClean="0"/>
              <a:t>President of ICS</a:t>
            </a:r>
          </a:p>
          <a:p>
            <a:r>
              <a:rPr lang="en-US" dirty="0" smtClean="0"/>
              <a:t>Member of Editorial Board of ICS</a:t>
            </a:r>
          </a:p>
          <a:p>
            <a:r>
              <a:rPr lang="en-US" dirty="0" err="1" smtClean="0"/>
              <a:t>Honourary</a:t>
            </a:r>
            <a:r>
              <a:rPr lang="en-US" dirty="0" smtClean="0"/>
              <a:t> Fellowship of RCS – Edinburgh</a:t>
            </a:r>
          </a:p>
          <a:p>
            <a:r>
              <a:rPr lang="en-US" dirty="0" err="1" smtClean="0"/>
              <a:t>Rajyothsava</a:t>
            </a:r>
            <a:r>
              <a:rPr lang="en-US" dirty="0" smtClean="0"/>
              <a:t> Awardee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2" r="32955"/>
          <a:stretch/>
        </p:blipFill>
        <p:spPr bwMode="auto">
          <a:xfrm>
            <a:off x="5715000" y="1676400"/>
            <a:ext cx="2909455" cy="436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2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 </a:t>
            </a:r>
            <a:r>
              <a:rPr lang="en-US" dirty="0" err="1" smtClean="0"/>
              <a:t>Narasanagi</a:t>
            </a:r>
            <a:r>
              <a:rPr lang="en-US" dirty="0" smtClean="0"/>
              <a:t> - Huge </a:t>
            </a:r>
            <a:r>
              <a:rPr lang="en-US" dirty="0" err="1" smtClean="0"/>
              <a:t>Achievemnts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Teacher par excellence</a:t>
            </a:r>
          </a:p>
          <a:p>
            <a:r>
              <a:rPr lang="en-US" dirty="0" smtClean="0"/>
              <a:t>Philanthropist</a:t>
            </a:r>
          </a:p>
          <a:p>
            <a:endParaRPr lang="en-US" dirty="0"/>
          </a:p>
          <a:p>
            <a:r>
              <a:rPr lang="en-US" sz="4800" dirty="0" smtClean="0"/>
              <a:t>Scientist</a:t>
            </a:r>
            <a:endParaRPr lang="en-U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9"/>
          <a:stretch/>
        </p:blipFill>
        <p:spPr bwMode="auto">
          <a:xfrm>
            <a:off x="4267200" y="2362200"/>
            <a:ext cx="4419600" cy="381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4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 </a:t>
            </a:r>
            <a:r>
              <a:rPr lang="en-US" dirty="0" err="1" smtClean="0"/>
              <a:t>Narasanagi</a:t>
            </a:r>
            <a:r>
              <a:rPr lang="en-US" dirty="0" smtClean="0"/>
              <a:t> -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US" sz="3400" dirty="0">
                <a:solidFill>
                  <a:srgbClr val="FFFF00"/>
                </a:solidFill>
              </a:rPr>
              <a:t>Osteomyelitis in rural India.</a:t>
            </a:r>
          </a:p>
          <a:p>
            <a:pPr marL="0" indent="0" fontAlgn="base">
              <a:buNone/>
            </a:pPr>
            <a:r>
              <a:rPr lang="en-US" b="1" dirty="0" err="1"/>
              <a:t>Narasanagi</a:t>
            </a:r>
            <a:r>
              <a:rPr lang="en-US" b="1" dirty="0"/>
              <a:t> SS</a:t>
            </a:r>
            <a:r>
              <a:rPr lang="en-US" dirty="0"/>
              <a:t>.</a:t>
            </a:r>
          </a:p>
          <a:p>
            <a:pPr marL="0" indent="0" fontAlgn="base">
              <a:buNone/>
            </a:pPr>
            <a:r>
              <a:rPr lang="en-US" dirty="0" err="1"/>
              <a:t>Prog</a:t>
            </a:r>
            <a:r>
              <a:rPr lang="en-US" dirty="0"/>
              <a:t> </a:t>
            </a:r>
            <a:r>
              <a:rPr lang="en-US" dirty="0" err="1"/>
              <a:t>Pediatr</a:t>
            </a:r>
            <a:r>
              <a:rPr lang="en-US" dirty="0"/>
              <a:t> Surg. 1982;15:203-8.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sz="3400" dirty="0">
                <a:solidFill>
                  <a:srgbClr val="FFFF00"/>
                </a:solidFill>
              </a:rPr>
              <a:t>Rectal prolapse in children.</a:t>
            </a:r>
          </a:p>
          <a:p>
            <a:pPr marL="0" indent="0" fontAlgn="base">
              <a:buNone/>
            </a:pPr>
            <a:r>
              <a:rPr lang="en-US" b="1" dirty="0" err="1"/>
              <a:t>Narasanagi</a:t>
            </a:r>
            <a:r>
              <a:rPr lang="en-US" b="1" dirty="0"/>
              <a:t> SS</a:t>
            </a:r>
            <a:r>
              <a:rPr lang="en-US" dirty="0"/>
              <a:t>.</a:t>
            </a:r>
          </a:p>
          <a:p>
            <a:pPr marL="0" indent="0" fontAlgn="base">
              <a:buNone/>
            </a:pPr>
            <a:r>
              <a:rPr lang="en-US" dirty="0"/>
              <a:t>J Indian Med Assoc. 1974 Jun 1;62(11):378-80. </a:t>
            </a:r>
            <a:endParaRPr lang="en-US" dirty="0" smtClean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Compression </a:t>
            </a:r>
            <a:r>
              <a:rPr lang="en-US" sz="3600" dirty="0">
                <a:solidFill>
                  <a:srgbClr val="FFFF00"/>
                </a:solidFill>
              </a:rPr>
              <a:t>of lateral cutaneous nerve of forearm.</a:t>
            </a:r>
          </a:p>
          <a:p>
            <a:pPr marL="0" indent="0" fontAlgn="base">
              <a:buNone/>
            </a:pPr>
            <a:r>
              <a:rPr lang="en-US" b="1" dirty="0" err="1"/>
              <a:t>Narasanagi</a:t>
            </a:r>
            <a:r>
              <a:rPr lang="en-US" b="1" dirty="0"/>
              <a:t> SS</a:t>
            </a:r>
            <a:r>
              <a:rPr lang="en-US" dirty="0"/>
              <a:t>.</a:t>
            </a:r>
          </a:p>
          <a:p>
            <a:pPr marL="0" indent="0" fontAlgn="base">
              <a:buNone/>
            </a:pPr>
            <a:r>
              <a:rPr lang="en-US" dirty="0" err="1"/>
              <a:t>Neurol</a:t>
            </a:r>
            <a:r>
              <a:rPr lang="en-US" dirty="0"/>
              <a:t> India. 1972 Dec;20(4):224-5. </a:t>
            </a:r>
          </a:p>
        </p:txBody>
      </p:sp>
    </p:spTree>
    <p:extLst>
      <p:ext uri="{BB962C8B-B14F-4D97-AF65-F5344CB8AC3E}">
        <p14:creationId xmlns:p14="http://schemas.microsoft.com/office/powerpoint/2010/main" val="19369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Prof </a:t>
            </a:r>
            <a:r>
              <a:rPr lang="en-US" sz="4800" dirty="0" err="1" smtClean="0"/>
              <a:t>Narasanagi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3" t="58239" r="34768"/>
          <a:stretch/>
        </p:blipFill>
        <p:spPr bwMode="auto">
          <a:xfrm>
            <a:off x="4724400" y="1950493"/>
            <a:ext cx="3317723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590800"/>
            <a:ext cx="271971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Practice EBS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428514" y="4035665"/>
            <a:ext cx="169148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Publish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96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138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Prof Narasanagi Oration – 2012 Hubli</vt:lpstr>
      <vt:lpstr>Prof Narasanagi</vt:lpstr>
      <vt:lpstr>Prof Narasanagi - Huge Achievements</vt:lpstr>
      <vt:lpstr>Prof Narasanagi - Huge Achievemnts</vt:lpstr>
      <vt:lpstr>Prof Narasanagi - Publications</vt:lpstr>
      <vt:lpstr>Prof Narasanagi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 Narasanagi Oration – 2012 Hubli</dc:title>
  <dc:creator>Lakshman</dc:creator>
  <cp:lastModifiedBy>Lakshman</cp:lastModifiedBy>
  <cp:revision>33</cp:revision>
  <dcterms:created xsi:type="dcterms:W3CDTF">2012-02-06T02:16:14Z</dcterms:created>
  <dcterms:modified xsi:type="dcterms:W3CDTF">2016-04-22T03:24:08Z</dcterms:modified>
</cp:coreProperties>
</file>